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Default Extension="wav" ContentType="audio/wav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258" r:id="rId4"/>
    <p:sldId id="260" r:id="rId5"/>
    <p:sldId id="261" r:id="rId6"/>
    <p:sldId id="262" r:id="rId7"/>
    <p:sldId id="259" r:id="rId8"/>
    <p:sldId id="263" r:id="rId9"/>
    <p:sldId id="264" r:id="rId10"/>
    <p:sldId id="28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6" r:id="rId22"/>
    <p:sldId id="275" r:id="rId23"/>
    <p:sldId id="277" r:id="rId24"/>
    <p:sldId id="278" r:id="rId25"/>
    <p:sldId id="279" r:id="rId26"/>
    <p:sldId id="280" r:id="rId27"/>
    <p:sldId id="282" r:id="rId28"/>
    <p:sldId id="281" r:id="rId29"/>
    <p:sldId id="285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164D37-EE7D-4888-90DA-0D4572AC4598}" type="datetimeFigureOut">
              <a:rPr lang="ru-RU" smtClean="0"/>
              <a:pPr/>
              <a:t>02.07.2013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13DB6F-38B3-4923-840E-E085122C049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045181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13DB6F-38B3-4923-840E-E085122C0499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070547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FF">
            <a:alpha val="7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95536" y="332656"/>
            <a:ext cx="8352928" cy="6192688"/>
          </a:xfrm>
          <a:prstGeom prst="roundRect">
            <a:avLst/>
          </a:prstGeom>
          <a:blipFill>
            <a:blip r:embed="rId4" cstate="print"/>
            <a:stretch>
              <a:fillRect/>
            </a:stretch>
          </a:blipFill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1" name="Рисунок 10" descr="0_877c7_44324a4e_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948264" y="5083036"/>
            <a:ext cx="2011291" cy="177496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gif"/><Relationship Id="rId3" Type="http://schemas.openxmlformats.org/officeDocument/2006/relationships/image" Target="../media/image13.jpeg"/><Relationship Id="rId7" Type="http://schemas.openxmlformats.org/officeDocument/2006/relationships/image" Target="../media/image17.gif"/><Relationship Id="rId12" Type="http://schemas.openxmlformats.org/officeDocument/2006/relationships/image" Target="../media/image2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gif"/><Relationship Id="rId11" Type="http://schemas.openxmlformats.org/officeDocument/2006/relationships/image" Target="../media/image21.gif"/><Relationship Id="rId5" Type="http://schemas.openxmlformats.org/officeDocument/2006/relationships/image" Target="../media/image15.jpeg"/><Relationship Id="rId10" Type="http://schemas.openxmlformats.org/officeDocument/2006/relationships/image" Target="../media/image20.gif"/><Relationship Id="rId4" Type="http://schemas.openxmlformats.org/officeDocument/2006/relationships/image" Target="../media/image14.jpeg"/><Relationship Id="rId9" Type="http://schemas.openxmlformats.org/officeDocument/2006/relationships/image" Target="../media/image19.gi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media1.wma"/><Relationship Id="rId5" Type="http://schemas.openxmlformats.org/officeDocument/2006/relationships/image" Target="../media/image4.png"/><Relationship Id="rId4" Type="http://schemas.microsoft.com/office/2007/relationships/media" Target="../media/media1.wma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" Target="slide2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slideLayout" Target="../slideLayouts/slideLayout2.xml"/><Relationship Id="rId1" Type="http://schemas.openxmlformats.org/officeDocument/2006/relationships/audio" Target="../media/media2.wav"/><Relationship Id="rId5" Type="http://schemas.openxmlformats.org/officeDocument/2006/relationships/image" Target="../media/image4.png"/><Relationship Id="rId4" Type="http://schemas.microsoft.com/office/2007/relationships/media" Target="../media/media2.wav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andex.ru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59632" y="1628800"/>
            <a:ext cx="7370672" cy="34778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Тема урока: «Окончания </a:t>
            </a:r>
          </a:p>
          <a:p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имён прилагательных</a:t>
            </a:r>
          </a:p>
          <a:p>
            <a:r>
              <a:rPr lang="ru-RU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</a:t>
            </a:r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мужском, женском,</a:t>
            </a:r>
          </a:p>
          <a:p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среднем роде</a:t>
            </a:r>
          </a:p>
          <a:p>
            <a:r>
              <a:rPr lang="ru-RU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</a:t>
            </a:r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во множественном числе»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artnow.ru/img/231000/23142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65616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411850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gbmt.ru/upload/iblock/a5f60aa463d7901fd4750c122b4f1bb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74930"/>
            <a:ext cx="8877079" cy="6666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773452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900igr.net/datas/ekologija/Okhrana-sredy/0001-001-KHimija-i-problemy-okhrany-okruzhajuschej-sred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0544"/>
            <a:ext cx="8496944" cy="6376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96627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kolyan.net/uploads/posts/2010-07/1279549679_zima06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485" y="260648"/>
            <a:ext cx="9003011" cy="6369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1260404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6948264" y="3079188"/>
            <a:ext cx="936104" cy="457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937323" y="2504225"/>
            <a:ext cx="514997" cy="457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6937323" y="1982956"/>
            <a:ext cx="514997" cy="457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6937323" y="1412776"/>
            <a:ext cx="514997" cy="457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6948264" y="836712"/>
            <a:ext cx="648072" cy="457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080854" y="3068960"/>
            <a:ext cx="906969" cy="457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033464" y="2539752"/>
            <a:ext cx="648072" cy="457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064087" y="1986378"/>
            <a:ext cx="617449" cy="457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033464" y="1412776"/>
            <a:ext cx="648072" cy="457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116413" y="851132"/>
            <a:ext cx="576064" cy="457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90244" y="705178"/>
            <a:ext cx="856895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/>
              <a:t>Хоккейный матч	       </a:t>
            </a:r>
            <a:r>
              <a:rPr lang="ru-RU" sz="3600" dirty="0" smtClean="0"/>
              <a:t>     ненастный </a:t>
            </a:r>
            <a:r>
              <a:rPr lang="ru-RU" sz="3600" dirty="0"/>
              <a:t>день</a:t>
            </a:r>
          </a:p>
          <a:p>
            <a:r>
              <a:rPr lang="ru-RU" sz="3600" dirty="0"/>
              <a:t>Хоккейная площадка	</a:t>
            </a:r>
            <a:r>
              <a:rPr lang="ru-RU" sz="3600" dirty="0" smtClean="0"/>
              <a:t>   ненастная </a:t>
            </a:r>
            <a:r>
              <a:rPr lang="ru-RU" sz="3600" dirty="0"/>
              <a:t>погода</a:t>
            </a:r>
          </a:p>
          <a:p>
            <a:r>
              <a:rPr lang="ru-RU" sz="3600" dirty="0"/>
              <a:t>Хоккейное снаряжение	</a:t>
            </a:r>
            <a:r>
              <a:rPr lang="ru-RU" sz="3600" dirty="0" smtClean="0"/>
              <a:t>   ненастные </a:t>
            </a:r>
            <a:r>
              <a:rPr lang="ru-RU" sz="3600" dirty="0"/>
              <a:t>дни</a:t>
            </a:r>
          </a:p>
          <a:p>
            <a:r>
              <a:rPr lang="ru-RU" sz="3600" dirty="0"/>
              <a:t>Хоккейные клюшки	</a:t>
            </a:r>
            <a:r>
              <a:rPr lang="ru-RU" sz="3600" dirty="0" smtClean="0"/>
              <a:t>   ненастное </a:t>
            </a:r>
            <a:r>
              <a:rPr lang="ru-RU" sz="3600" dirty="0"/>
              <a:t>лето</a:t>
            </a:r>
          </a:p>
          <a:p>
            <a:r>
              <a:rPr lang="ru-RU" sz="3600" dirty="0"/>
              <a:t>Хоккейными </a:t>
            </a:r>
            <a:r>
              <a:rPr lang="ru-RU" sz="3600" dirty="0" smtClean="0"/>
              <a:t>клюшками  ненастными </a:t>
            </a:r>
          </a:p>
          <a:p>
            <a:r>
              <a:rPr lang="ru-RU" sz="3600" dirty="0"/>
              <a:t> </a:t>
            </a:r>
            <a:r>
              <a:rPr lang="ru-RU" sz="3600" dirty="0" smtClean="0"/>
              <a:t>                                                  днями</a:t>
            </a:r>
            <a:endParaRPr lang="ru-RU" sz="3600" dirty="0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5148064" y="836712"/>
            <a:ext cx="0" cy="328478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763688" y="4005064"/>
            <a:ext cx="1007007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-</a:t>
            </a:r>
            <a:r>
              <a:rPr lang="ru-RU" sz="2800" b="1" dirty="0" err="1" smtClean="0">
                <a:solidFill>
                  <a:srgbClr val="002060"/>
                </a:solidFill>
              </a:rPr>
              <a:t>ый</a:t>
            </a:r>
            <a:endParaRPr lang="ru-RU" sz="2800" b="1" dirty="0" smtClean="0">
              <a:solidFill>
                <a:srgbClr val="002060"/>
              </a:solidFill>
            </a:endParaRPr>
          </a:p>
          <a:p>
            <a:r>
              <a:rPr lang="ru-RU" sz="2800" b="1" dirty="0" smtClean="0">
                <a:solidFill>
                  <a:srgbClr val="002060"/>
                </a:solidFill>
              </a:rPr>
              <a:t>-</a:t>
            </a:r>
            <a:r>
              <a:rPr lang="ru-RU" sz="2800" b="1" dirty="0" err="1" smtClean="0">
                <a:solidFill>
                  <a:srgbClr val="002060"/>
                </a:solidFill>
              </a:rPr>
              <a:t>ая</a:t>
            </a:r>
            <a:endParaRPr lang="ru-RU" sz="2800" b="1" dirty="0" smtClean="0">
              <a:solidFill>
                <a:srgbClr val="002060"/>
              </a:solidFill>
            </a:endParaRPr>
          </a:p>
          <a:p>
            <a:r>
              <a:rPr lang="ru-RU" sz="2800" b="1" dirty="0" smtClean="0">
                <a:solidFill>
                  <a:srgbClr val="002060"/>
                </a:solidFill>
              </a:rPr>
              <a:t>-</a:t>
            </a:r>
            <a:r>
              <a:rPr lang="ru-RU" sz="2800" b="1" dirty="0" err="1" smtClean="0">
                <a:solidFill>
                  <a:srgbClr val="002060"/>
                </a:solidFill>
              </a:rPr>
              <a:t>ое</a:t>
            </a:r>
            <a:endParaRPr lang="ru-RU" sz="2800" b="1" dirty="0" smtClean="0">
              <a:solidFill>
                <a:srgbClr val="002060"/>
              </a:solidFill>
            </a:endParaRPr>
          </a:p>
          <a:p>
            <a:r>
              <a:rPr lang="ru-RU" sz="2800" b="1" dirty="0" smtClean="0">
                <a:solidFill>
                  <a:srgbClr val="002060"/>
                </a:solidFill>
              </a:rPr>
              <a:t>-</a:t>
            </a:r>
            <a:r>
              <a:rPr lang="ru-RU" sz="2800" b="1" dirty="0" err="1" smtClean="0">
                <a:solidFill>
                  <a:srgbClr val="002060"/>
                </a:solidFill>
              </a:rPr>
              <a:t>ые</a:t>
            </a:r>
            <a:endParaRPr lang="ru-RU" sz="2800" b="1" dirty="0" smtClean="0">
              <a:solidFill>
                <a:srgbClr val="002060"/>
              </a:solidFill>
            </a:endParaRPr>
          </a:p>
          <a:p>
            <a:r>
              <a:rPr lang="ru-RU" sz="2800" b="1" dirty="0" smtClean="0">
                <a:solidFill>
                  <a:srgbClr val="002060"/>
                </a:solidFill>
              </a:rPr>
              <a:t>-</a:t>
            </a:r>
            <a:r>
              <a:rPr lang="ru-RU" sz="2800" b="1" dirty="0" err="1" smtClean="0">
                <a:solidFill>
                  <a:srgbClr val="002060"/>
                </a:solidFill>
              </a:rPr>
              <a:t>ыми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11960" y="3789040"/>
            <a:ext cx="182934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002060"/>
                </a:solidFill>
              </a:rPr>
              <a:t>-</a:t>
            </a:r>
            <a:r>
              <a:rPr lang="ru-RU" sz="2800" b="1" dirty="0" err="1" smtClean="0">
                <a:solidFill>
                  <a:srgbClr val="002060"/>
                </a:solidFill>
              </a:rPr>
              <a:t>ый</a:t>
            </a:r>
            <a:endParaRPr lang="ru-RU" sz="2800" b="1" dirty="0" smtClean="0">
              <a:solidFill>
                <a:srgbClr val="002060"/>
              </a:solidFill>
            </a:endParaRPr>
          </a:p>
          <a:p>
            <a:r>
              <a:rPr lang="ru-RU" sz="2800" b="1" dirty="0" smtClean="0">
                <a:solidFill>
                  <a:srgbClr val="002060"/>
                </a:solidFill>
              </a:rPr>
              <a:t>-</a:t>
            </a:r>
            <a:r>
              <a:rPr lang="ru-RU" sz="2800" b="1" dirty="0" err="1" smtClean="0">
                <a:solidFill>
                  <a:srgbClr val="002060"/>
                </a:solidFill>
              </a:rPr>
              <a:t>ая</a:t>
            </a:r>
            <a:endParaRPr lang="ru-RU" sz="2800" b="1" dirty="0" smtClean="0">
              <a:solidFill>
                <a:srgbClr val="002060"/>
              </a:solidFill>
            </a:endParaRPr>
          </a:p>
          <a:p>
            <a:r>
              <a:rPr lang="ru-RU" sz="2800" b="1" dirty="0" smtClean="0">
                <a:solidFill>
                  <a:srgbClr val="002060"/>
                </a:solidFill>
              </a:rPr>
              <a:t>-</a:t>
            </a:r>
            <a:r>
              <a:rPr lang="ru-RU" sz="2800" b="1" dirty="0" err="1" smtClean="0">
                <a:solidFill>
                  <a:srgbClr val="002060"/>
                </a:solidFill>
              </a:rPr>
              <a:t>ые</a:t>
            </a:r>
            <a:endParaRPr lang="ru-RU" sz="2800" b="1" dirty="0" smtClean="0">
              <a:solidFill>
                <a:srgbClr val="002060"/>
              </a:solidFill>
            </a:endParaRPr>
          </a:p>
          <a:p>
            <a:r>
              <a:rPr lang="ru-RU" sz="2800" b="1" dirty="0" smtClean="0">
                <a:solidFill>
                  <a:srgbClr val="002060"/>
                </a:solidFill>
              </a:rPr>
              <a:t>-</a:t>
            </a:r>
            <a:r>
              <a:rPr lang="ru-RU" sz="2800" b="1" dirty="0" err="1" smtClean="0">
                <a:solidFill>
                  <a:srgbClr val="002060"/>
                </a:solidFill>
              </a:rPr>
              <a:t>ое</a:t>
            </a:r>
            <a:r>
              <a:rPr lang="ru-RU" sz="2800" b="1" dirty="0" smtClean="0">
                <a:solidFill>
                  <a:srgbClr val="002060"/>
                </a:solidFill>
              </a:rPr>
              <a:t>,   -</a:t>
            </a:r>
            <a:r>
              <a:rPr lang="ru-RU" sz="2800" b="1" dirty="0" err="1" smtClean="0">
                <a:solidFill>
                  <a:srgbClr val="002060"/>
                </a:solidFill>
              </a:rPr>
              <a:t>ыми</a:t>
            </a:r>
            <a:endParaRPr lang="ru-RU" sz="2800" b="1" dirty="0" smtClean="0">
              <a:solidFill>
                <a:srgbClr val="00206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326348" y="143246"/>
            <a:ext cx="6281720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Исследовательская работа</a:t>
            </a:r>
            <a:endParaRPr lang="ru-RU" sz="3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79512" y="3933056"/>
            <a:ext cx="1310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Вывод:</a:t>
            </a:r>
            <a:endParaRPr lang="ru-RU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7382573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http://supercook.ru/decoration/images-pryanik/pryanik-03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7376" r="28755"/>
          <a:stretch/>
        </p:blipFill>
        <p:spPr bwMode="auto">
          <a:xfrm>
            <a:off x="395536" y="441957"/>
            <a:ext cx="3888432" cy="338406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ru.fishki.net/picsw/092010/02/post/dom/dom020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352" t="4957" r="16254" b="18488"/>
          <a:stretch/>
        </p:blipFill>
        <p:spPr bwMode="auto">
          <a:xfrm>
            <a:off x="1067061" y="3125312"/>
            <a:ext cx="3921968" cy="336168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25711" y="713021"/>
            <a:ext cx="150233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i="1" dirty="0" err="1" smtClean="0"/>
              <a:t>Ж.р</a:t>
            </a:r>
            <a:r>
              <a:rPr lang="ru-RU" sz="5400" b="1" i="1" dirty="0" smtClean="0"/>
              <a:t>.</a:t>
            </a:r>
            <a:endParaRPr lang="ru-RU" sz="5400" b="1" i="1" dirty="0"/>
          </a:p>
        </p:txBody>
      </p:sp>
      <p:sp>
        <p:nvSpPr>
          <p:cNvPr id="3" name="TextBox 2"/>
          <p:cNvSpPr txBox="1"/>
          <p:nvPr/>
        </p:nvSpPr>
        <p:spPr>
          <a:xfrm>
            <a:off x="1525711" y="1457076"/>
            <a:ext cx="108555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rgbClr val="0070C0"/>
                </a:solidFill>
              </a:rPr>
              <a:t>-</a:t>
            </a:r>
            <a:r>
              <a:rPr lang="ru-RU" sz="5400" b="1" dirty="0" err="1" smtClean="0">
                <a:solidFill>
                  <a:srgbClr val="0070C0"/>
                </a:solidFill>
              </a:rPr>
              <a:t>ая</a:t>
            </a:r>
            <a:endParaRPr lang="ru-RU" sz="5400" b="1" dirty="0" smtClean="0">
              <a:solidFill>
                <a:srgbClr val="0070C0"/>
              </a:solidFill>
            </a:endParaRPr>
          </a:p>
          <a:p>
            <a:r>
              <a:rPr lang="ru-RU" sz="5400" b="1" dirty="0" smtClean="0">
                <a:solidFill>
                  <a:srgbClr val="0070C0"/>
                </a:solidFill>
              </a:rPr>
              <a:t>-</a:t>
            </a:r>
            <a:r>
              <a:rPr lang="ru-RU" sz="5400" b="1" dirty="0" err="1" smtClean="0">
                <a:solidFill>
                  <a:srgbClr val="0070C0"/>
                </a:solidFill>
              </a:rPr>
              <a:t>яя</a:t>
            </a:r>
            <a:endParaRPr lang="ru-RU" sz="5400" b="1" dirty="0">
              <a:solidFill>
                <a:srgbClr val="0070C0"/>
              </a:solidFill>
            </a:endParaRPr>
          </a:p>
        </p:txBody>
      </p:sp>
      <p:pic>
        <p:nvPicPr>
          <p:cNvPr id="2052" name="Picture 4" descr="http://s57.radikal.ru/i158/0908/08/7e5b3d8cb1c0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8643" t="18467" r="8116" b="20306"/>
          <a:stretch/>
        </p:blipFill>
        <p:spPr bwMode="auto">
          <a:xfrm>
            <a:off x="4644008" y="159296"/>
            <a:ext cx="3054779" cy="394939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580112" y="620688"/>
            <a:ext cx="167385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i="1" dirty="0" err="1" smtClean="0"/>
              <a:t>М.р</a:t>
            </a:r>
            <a:r>
              <a:rPr lang="ru-RU" sz="6000" b="1" i="1" dirty="0" smtClean="0"/>
              <a:t>.</a:t>
            </a:r>
            <a:endParaRPr lang="ru-RU" sz="6000" b="1" i="1" dirty="0"/>
          </a:p>
        </p:txBody>
      </p:sp>
      <p:sp>
        <p:nvSpPr>
          <p:cNvPr id="5" name="TextBox 4"/>
          <p:cNvSpPr txBox="1"/>
          <p:nvPr/>
        </p:nvSpPr>
        <p:spPr>
          <a:xfrm>
            <a:off x="5814664" y="1397450"/>
            <a:ext cx="1396536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0070C0"/>
                </a:solidFill>
              </a:rPr>
              <a:t>-</a:t>
            </a:r>
            <a:r>
              <a:rPr lang="ru-RU" sz="6000" b="1" dirty="0" err="1" smtClean="0">
                <a:solidFill>
                  <a:srgbClr val="0070C0"/>
                </a:solidFill>
              </a:rPr>
              <a:t>ый</a:t>
            </a:r>
            <a:endParaRPr lang="ru-RU" sz="6000" b="1" dirty="0" smtClean="0">
              <a:solidFill>
                <a:srgbClr val="0070C0"/>
              </a:solidFill>
            </a:endParaRPr>
          </a:p>
          <a:p>
            <a:r>
              <a:rPr lang="ru-RU" sz="6000" b="1" dirty="0" smtClean="0">
                <a:solidFill>
                  <a:srgbClr val="0070C0"/>
                </a:solidFill>
              </a:rPr>
              <a:t>-</a:t>
            </a:r>
            <a:r>
              <a:rPr lang="ru-RU" sz="6000" b="1" dirty="0" err="1" smtClean="0">
                <a:solidFill>
                  <a:srgbClr val="0070C0"/>
                </a:solidFill>
              </a:rPr>
              <a:t>ий</a:t>
            </a:r>
            <a:endParaRPr lang="ru-RU" sz="6000" b="1" dirty="0" smtClean="0">
              <a:solidFill>
                <a:srgbClr val="0070C0"/>
              </a:solidFill>
            </a:endParaRPr>
          </a:p>
          <a:p>
            <a:r>
              <a:rPr lang="ru-RU" sz="6000" b="1" dirty="0" smtClean="0">
                <a:solidFill>
                  <a:srgbClr val="0070C0"/>
                </a:solidFill>
              </a:rPr>
              <a:t>-ой</a:t>
            </a:r>
            <a:endParaRPr lang="ru-RU" sz="6000" b="1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37131" y="3798107"/>
            <a:ext cx="129234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i="1" dirty="0" err="1" smtClean="0"/>
              <a:t>С.р</a:t>
            </a:r>
            <a:r>
              <a:rPr lang="ru-RU" sz="5400" b="1" i="1" dirty="0" smtClean="0"/>
              <a:t>.</a:t>
            </a:r>
            <a:endParaRPr lang="ru-RU" sz="5400" b="1" i="1" dirty="0"/>
          </a:p>
        </p:txBody>
      </p:sp>
      <p:sp>
        <p:nvSpPr>
          <p:cNvPr id="7" name="TextBox 6"/>
          <p:cNvSpPr txBox="1"/>
          <p:nvPr/>
        </p:nvSpPr>
        <p:spPr>
          <a:xfrm>
            <a:off x="2737131" y="4315190"/>
            <a:ext cx="1326004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 smtClean="0">
                <a:solidFill>
                  <a:srgbClr val="0070C0"/>
                </a:solidFill>
              </a:rPr>
              <a:t>-</a:t>
            </a:r>
            <a:r>
              <a:rPr lang="ru-RU" sz="6600" b="1" dirty="0" err="1" smtClean="0">
                <a:solidFill>
                  <a:srgbClr val="0070C0"/>
                </a:solidFill>
              </a:rPr>
              <a:t>ое</a:t>
            </a:r>
            <a:endParaRPr lang="ru-RU" sz="6600" b="1" dirty="0" smtClean="0">
              <a:solidFill>
                <a:srgbClr val="0070C0"/>
              </a:solidFill>
            </a:endParaRPr>
          </a:p>
          <a:p>
            <a:r>
              <a:rPr lang="ru-RU" sz="6600" b="1" dirty="0" smtClean="0">
                <a:solidFill>
                  <a:srgbClr val="0070C0"/>
                </a:solidFill>
              </a:rPr>
              <a:t>-ее</a:t>
            </a:r>
            <a:endParaRPr lang="ru-RU" sz="6600" b="1" dirty="0">
              <a:solidFill>
                <a:srgbClr val="0070C0"/>
              </a:solidFill>
            </a:endParaRPr>
          </a:p>
        </p:txBody>
      </p:sp>
      <p:pic>
        <p:nvPicPr>
          <p:cNvPr id="11" name="Picture 4" descr="C:\Users\user\Desktop\чешет.gif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42969" y="3826026"/>
            <a:ext cx="1439863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 descr="C:\Users\user\Desktop\комп.gif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80528" y="5254372"/>
            <a:ext cx="2016125" cy="152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 descr="C:\Users\user\Desktop\удивлен.gif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27524" y="0"/>
            <a:ext cx="1512888" cy="131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 descr="C:\Users\user\Desktop\с книгой.gif"/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53968" y="3259375"/>
            <a:ext cx="1728788" cy="169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 descr="C:\Users\user\Desktop\для презентации\6"/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849" y="2869267"/>
            <a:ext cx="1439862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 descr="C:\Users\user\Desktop\танец.gif"/>
          <p:cNvPicPr>
            <a:picLocks noChangeAspect="1" noChangeArrowheads="1" noCrop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82833" y="609570"/>
            <a:ext cx="1861168" cy="176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 descr="C:\Users\user\Desktop\MOI12.gif"/>
          <p:cNvPicPr>
            <a:picLocks noChangeAspect="1" noChangeArrowheads="1" noCrop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958000"/>
            <a:ext cx="1800225" cy="188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26644449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80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00"/>
                            </p:stCondLst>
                            <p:childTnLst>
                              <p:par>
                                <p:cTn id="5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80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500"/>
                            </p:stCondLst>
                            <p:childTnLst>
                              <p:par>
                                <p:cTn id="63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8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30132862"/>
              </p:ext>
            </p:extLst>
          </p:nvPr>
        </p:nvGraphicFramePr>
        <p:xfrm>
          <a:off x="1524000" y="1397000"/>
          <a:ext cx="6096000" cy="40538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       Ед.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число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Мн. число</a:t>
                      </a:r>
                      <a:endParaRPr lang="ru-RU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4000" b="1" i="1" dirty="0" err="1" smtClean="0"/>
                        <a:t>Ж.р</a:t>
                      </a:r>
                      <a:r>
                        <a:rPr lang="ru-RU" sz="4000" b="1" i="1" dirty="0" smtClean="0"/>
                        <a:t>.</a:t>
                      </a:r>
                      <a:endParaRPr lang="ru-RU" sz="40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b="1" i="1" dirty="0" smtClean="0"/>
                        <a:t>М. р.</a:t>
                      </a:r>
                      <a:endParaRPr lang="ru-RU" sz="40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b="1" i="1" dirty="0" err="1" smtClean="0"/>
                        <a:t>С.р</a:t>
                      </a:r>
                      <a:r>
                        <a:rPr lang="ru-RU" sz="4000" b="1" i="1" dirty="0" smtClean="0"/>
                        <a:t>.</a:t>
                      </a:r>
                      <a:endParaRPr lang="ru-RU" sz="40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4400" dirty="0" smtClean="0"/>
                        <a:t>-</a:t>
                      </a:r>
                      <a:r>
                        <a:rPr lang="ru-RU" sz="4400" dirty="0" err="1" smtClean="0"/>
                        <a:t>ая</a:t>
                      </a:r>
                      <a:endParaRPr lang="ru-RU" sz="44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400" dirty="0" smtClean="0"/>
                        <a:t>-</a:t>
                      </a:r>
                      <a:r>
                        <a:rPr lang="ru-RU" sz="4400" dirty="0" err="1" smtClean="0"/>
                        <a:t>ый</a:t>
                      </a:r>
                      <a:endParaRPr lang="ru-RU" sz="44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400" dirty="0" smtClean="0"/>
                        <a:t>-</a:t>
                      </a:r>
                      <a:r>
                        <a:rPr lang="ru-RU" sz="4400" dirty="0" err="1" smtClean="0"/>
                        <a:t>ое</a:t>
                      </a:r>
                      <a:endParaRPr lang="ru-RU" sz="44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400" dirty="0" smtClean="0"/>
                        <a:t>-</a:t>
                      </a:r>
                      <a:r>
                        <a:rPr lang="ru-RU" sz="4400" dirty="0" err="1" smtClean="0"/>
                        <a:t>ие</a:t>
                      </a:r>
                      <a:endParaRPr lang="ru-RU" sz="44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4400" dirty="0" smtClean="0"/>
                        <a:t>-</a:t>
                      </a:r>
                      <a:r>
                        <a:rPr lang="ru-RU" sz="4400" dirty="0" err="1" smtClean="0"/>
                        <a:t>яя</a:t>
                      </a:r>
                      <a:endParaRPr lang="ru-RU" sz="44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400" dirty="0" smtClean="0"/>
                        <a:t>-</a:t>
                      </a:r>
                      <a:r>
                        <a:rPr lang="ru-RU" sz="4400" dirty="0" err="1" smtClean="0"/>
                        <a:t>ий</a:t>
                      </a:r>
                      <a:endParaRPr lang="ru-RU" sz="44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400" dirty="0" smtClean="0"/>
                        <a:t>-ее</a:t>
                      </a:r>
                      <a:endParaRPr lang="ru-RU" sz="44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400" dirty="0" smtClean="0"/>
                        <a:t>-</a:t>
                      </a:r>
                      <a:r>
                        <a:rPr lang="ru-RU" sz="4400" dirty="0" err="1" smtClean="0"/>
                        <a:t>ые</a:t>
                      </a:r>
                      <a:endParaRPr lang="ru-RU" sz="44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440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400" dirty="0" smtClean="0"/>
                        <a:t>-ой</a:t>
                      </a:r>
                      <a:endParaRPr lang="ru-RU" sz="44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44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44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4" name="Прямая соединительная линия 3"/>
          <p:cNvCxnSpPr/>
          <p:nvPr/>
        </p:nvCxnSpPr>
        <p:spPr>
          <a:xfrm>
            <a:off x="3059832" y="1412776"/>
            <a:ext cx="0" cy="39604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6084168" y="1411408"/>
            <a:ext cx="0" cy="39604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4572000" y="1412776"/>
            <a:ext cx="0" cy="39604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H="1">
            <a:off x="1547664" y="3140968"/>
            <a:ext cx="60486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H="1">
            <a:off x="1547664" y="3933056"/>
            <a:ext cx="60486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H="1">
            <a:off x="1547664" y="4653136"/>
            <a:ext cx="60486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H="1">
            <a:off x="1547664" y="5383057"/>
            <a:ext cx="60486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0003630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P1010014"/>
          <p:cNvPicPr>
            <a:picLocks noChangeAspect="1" noChangeArrowheads="1"/>
          </p:cNvPicPr>
          <p:nvPr/>
        </p:nvPicPr>
        <p:blipFill>
          <a:blip r:embed="rId2" cstate="print">
            <a:lum bright="-6000" contrast="12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2583253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delivery-club.ru/pcs/188/221113_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0648"/>
            <a:ext cx="7944818" cy="5962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862502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petropavl.kz/whouse/inclub/ru1501/2sem1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9615"/>
            <a:ext cx="8663754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15616" y="5036159"/>
            <a:ext cx="631095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err="1" smtClean="0">
                <a:solidFill>
                  <a:srgbClr val="C00000"/>
                </a:solidFill>
              </a:rPr>
              <a:t>Д.з</a:t>
            </a:r>
            <a:r>
              <a:rPr lang="ru-RU" sz="3200" b="1" i="1" dirty="0" smtClean="0">
                <a:solidFill>
                  <a:srgbClr val="C00000"/>
                </a:solidFill>
              </a:rPr>
              <a:t>.</a:t>
            </a:r>
            <a:r>
              <a:rPr lang="ru-RU" sz="3200" dirty="0" smtClean="0"/>
              <a:t> Записать три предложения </a:t>
            </a:r>
          </a:p>
          <a:p>
            <a:r>
              <a:rPr lang="ru-RU" sz="3200" dirty="0" smtClean="0"/>
              <a:t>с именами прилагательными </a:t>
            </a:r>
          </a:p>
          <a:p>
            <a:r>
              <a:rPr lang="ru-RU" sz="3200" dirty="0" smtClean="0"/>
              <a:t>о правилах поведения в природе.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xmlns="" val="10304670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27784" y="548680"/>
            <a:ext cx="604867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ru-RU" sz="3200" b="1" dirty="0" smtClean="0"/>
          </a:p>
          <a:p>
            <a:pPr>
              <a:defRPr/>
            </a:pPr>
            <a:r>
              <a:rPr lang="ru-RU" sz="3200" b="1" dirty="0" smtClean="0"/>
              <a:t>Смотрю </a:t>
            </a:r>
            <a:r>
              <a:rPr lang="ru-RU" sz="3200" b="1" dirty="0"/>
              <a:t>на глобус-шар </a:t>
            </a:r>
            <a:r>
              <a:rPr lang="ru-RU" sz="3200" b="1" dirty="0" smtClean="0"/>
              <a:t>земной,</a:t>
            </a:r>
            <a:endParaRPr lang="ru-RU" sz="3200" b="1" dirty="0"/>
          </a:p>
          <a:p>
            <a:pPr>
              <a:defRPr/>
            </a:pPr>
            <a:r>
              <a:rPr lang="ru-RU" sz="3200" b="1" dirty="0"/>
              <a:t> </a:t>
            </a:r>
            <a:r>
              <a:rPr lang="ru-RU" sz="3200" b="1" dirty="0" smtClean="0"/>
              <a:t>И </a:t>
            </a:r>
            <a:r>
              <a:rPr lang="ru-RU" sz="3200" b="1" dirty="0" smtClean="0"/>
              <a:t>вдруг вздохнул он, </a:t>
            </a:r>
            <a:r>
              <a:rPr lang="ru-RU" sz="3200" b="1" dirty="0" smtClean="0"/>
              <a:t>как живой</a:t>
            </a:r>
            <a:r>
              <a:rPr lang="ru-RU" sz="3200" b="1" dirty="0" smtClean="0"/>
              <a:t>;</a:t>
            </a:r>
          </a:p>
          <a:p>
            <a:pPr>
              <a:defRPr/>
            </a:pPr>
            <a:r>
              <a:rPr lang="ru-RU" sz="3200" b="1" dirty="0" smtClean="0"/>
              <a:t>И </a:t>
            </a:r>
            <a:r>
              <a:rPr lang="ru-RU" sz="3200" b="1" dirty="0" smtClean="0"/>
              <a:t>шепчут мне материки</a:t>
            </a:r>
            <a:r>
              <a:rPr lang="ru-RU" sz="3200" b="1" dirty="0" smtClean="0"/>
              <a:t>:</a:t>
            </a:r>
            <a:endParaRPr lang="ru-RU" sz="3200" b="1" dirty="0"/>
          </a:p>
          <a:p>
            <a:pPr>
              <a:defRPr/>
            </a:pPr>
            <a:r>
              <a:rPr lang="ru-RU" sz="3200" b="1" dirty="0" smtClean="0"/>
              <a:t>Ты </a:t>
            </a:r>
            <a:r>
              <a:rPr lang="ru-RU" sz="3200" b="1" dirty="0"/>
              <a:t>береги нас, береги!</a:t>
            </a:r>
          </a:p>
          <a:p>
            <a:pPr>
              <a:defRPr/>
            </a:pPr>
            <a:r>
              <a:rPr lang="ru-RU" sz="3200" b="1" dirty="0"/>
              <a:t>В тревоге рощи и леса</a:t>
            </a:r>
          </a:p>
          <a:p>
            <a:pPr>
              <a:defRPr/>
            </a:pPr>
            <a:r>
              <a:rPr lang="ru-RU" sz="3200" b="1" dirty="0"/>
              <a:t>Роса на травах, как слеза</a:t>
            </a:r>
          </a:p>
          <a:p>
            <a:pPr>
              <a:defRPr/>
            </a:pPr>
            <a:r>
              <a:rPr lang="ru-RU" sz="3200" b="1" dirty="0"/>
              <a:t>И тихо просят родники:</a:t>
            </a:r>
          </a:p>
          <a:p>
            <a:pPr>
              <a:defRPr/>
            </a:pPr>
            <a:r>
              <a:rPr lang="ru-RU" sz="3200" b="1" dirty="0"/>
              <a:t>Ты береги нас, береги!</a:t>
            </a:r>
          </a:p>
        </p:txBody>
      </p:sp>
      <p:pic>
        <p:nvPicPr>
          <p:cNvPr id="3" name="Picture 8" descr="cut_300_300_91a6139ab7d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836712"/>
            <a:ext cx="2771800" cy="27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Песня о лесе.wma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5648463" y="580526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384640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286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Рисунок 31" descr="1210764017_oduvanchi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228569"/>
            <a:ext cx="8640960" cy="6480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27584" y="620688"/>
            <a:ext cx="7200800" cy="310854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Отгадайте загадки о полевых цветах. </a:t>
            </a:r>
            <a:endParaRPr lang="ru-RU" sz="36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r>
              <a:rPr lang="ru-RU" sz="44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1. С этих </a:t>
            </a:r>
            <a:r>
              <a:rPr lang="ru-RU" sz="44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шариков </a:t>
            </a:r>
            <a:r>
              <a:rPr lang="ru-RU" sz="44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пушистых</a:t>
            </a:r>
          </a:p>
          <a:p>
            <a:r>
              <a:rPr lang="ru-RU" sz="44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Полетят </a:t>
            </a:r>
            <a:r>
              <a:rPr lang="ru-RU" sz="44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парашютисты.</a:t>
            </a:r>
          </a:p>
        </p:txBody>
      </p:sp>
    </p:spTree>
    <p:extLst>
      <p:ext uri="{BB962C8B-B14F-4D97-AF65-F5344CB8AC3E}">
        <p14:creationId xmlns:p14="http://schemas.microsoft.com/office/powerpoint/2010/main" xmlns="" val="144498438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34" descr="F:\Мои рисунки\teremok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0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19588" y="332656"/>
            <a:ext cx="892441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/>
              <a:t>2. </a:t>
            </a:r>
            <a:r>
              <a:rPr lang="ru-RU" sz="4400" b="1" dirty="0">
                <a:solidFill>
                  <a:schemeClr val="bg1"/>
                </a:solidFill>
              </a:rPr>
              <a:t>Стоят в поле сестрички:</a:t>
            </a:r>
          </a:p>
          <a:p>
            <a:r>
              <a:rPr lang="ru-RU" sz="4400" b="1" dirty="0" smtClean="0">
                <a:solidFill>
                  <a:schemeClr val="bg1"/>
                </a:solidFill>
              </a:rPr>
              <a:t>    Золотой </a:t>
            </a:r>
            <a:r>
              <a:rPr lang="ru-RU" sz="4400" b="1" dirty="0">
                <a:solidFill>
                  <a:schemeClr val="bg1"/>
                </a:solidFill>
              </a:rPr>
              <a:t>глазок, </a:t>
            </a:r>
            <a:r>
              <a:rPr lang="ru-RU" sz="4400" b="1" dirty="0" smtClean="0">
                <a:solidFill>
                  <a:schemeClr val="bg1"/>
                </a:solidFill>
              </a:rPr>
              <a:t>белые реснички</a:t>
            </a:r>
            <a:r>
              <a:rPr lang="ru-RU" sz="4400" b="1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xmlns="" val="8880787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764704"/>
            <a:ext cx="77768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/>
              <a:t>3. Эй, звоночки, синий цвет,</a:t>
            </a:r>
          </a:p>
          <a:p>
            <a:r>
              <a:rPr lang="ru-RU" sz="4800" dirty="0" smtClean="0"/>
              <a:t>    С </a:t>
            </a:r>
            <a:r>
              <a:rPr lang="ru-RU" sz="4800" dirty="0"/>
              <a:t>язычком, а звону нет. </a:t>
            </a:r>
          </a:p>
        </p:txBody>
      </p:sp>
      <p:pic>
        <p:nvPicPr>
          <p:cNvPr id="6" name="Picture 2" descr="C:\Documents and Settings\Admin\Мои документы\Мои рисунки\Организатор клипов (Microsoft)\j0122899.wmf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609627">
            <a:off x="2584284" y="3004475"/>
            <a:ext cx="2876232" cy="3844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5207435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Admin\Мои документы\Мои рисунки\Организатор клипов (Microsoft)\j0436883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68046">
            <a:off x="2402338" y="2407550"/>
            <a:ext cx="3284560" cy="359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594944"/>
            <a:ext cx="784887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/>
              <a:t>Списать </a:t>
            </a:r>
            <a:r>
              <a:rPr lang="ru-RU" sz="3600" b="1" dirty="0"/>
              <a:t>текст, </a:t>
            </a:r>
            <a:r>
              <a:rPr lang="ru-RU" sz="3600" b="1" dirty="0" smtClean="0"/>
              <a:t>указать </a:t>
            </a:r>
            <a:r>
              <a:rPr lang="ru-RU" sz="3600" b="1" dirty="0"/>
              <a:t>род и число имен прилагательных, </a:t>
            </a:r>
            <a:r>
              <a:rPr lang="ru-RU" sz="3600" b="1" dirty="0" smtClean="0"/>
              <a:t>выделить </a:t>
            </a:r>
            <a:r>
              <a:rPr lang="ru-RU" sz="3600" b="1" dirty="0"/>
              <a:t>окончания прилагательных</a:t>
            </a:r>
            <a:r>
              <a:rPr lang="ru-RU" sz="3600" b="1" dirty="0" smtClean="0"/>
              <a:t>.</a:t>
            </a:r>
          </a:p>
          <a:p>
            <a:r>
              <a:rPr lang="ru-RU" sz="3600" b="1" dirty="0" smtClean="0"/>
              <a:t>(Индивидуальные </a:t>
            </a:r>
            <a:r>
              <a:rPr lang="ru-RU" sz="3600" b="1" dirty="0" err="1" smtClean="0"/>
              <a:t>разноуровневые</a:t>
            </a:r>
            <a:r>
              <a:rPr lang="ru-RU" sz="3600" b="1" dirty="0" smtClean="0"/>
              <a:t> карточки)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xmlns="" val="17204128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476672"/>
            <a:ext cx="806489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/>
              <a:t>Списать </a:t>
            </a:r>
            <a:r>
              <a:rPr lang="ru-RU" sz="3600" b="1" dirty="0"/>
              <a:t>текст, </a:t>
            </a:r>
            <a:r>
              <a:rPr lang="ru-RU" sz="3600" b="1" dirty="0" smtClean="0">
                <a:solidFill>
                  <a:srgbClr val="002060"/>
                </a:solidFill>
              </a:rPr>
              <a:t>дописать</a:t>
            </a:r>
            <a:r>
              <a:rPr lang="ru-RU" sz="3600" b="1" dirty="0" smtClean="0"/>
              <a:t> </a:t>
            </a:r>
            <a:r>
              <a:rPr lang="ru-RU" sz="3600" b="1" dirty="0">
                <a:solidFill>
                  <a:srgbClr val="002060"/>
                </a:solidFill>
              </a:rPr>
              <a:t>окончания </a:t>
            </a:r>
            <a:r>
              <a:rPr lang="ru-RU" sz="3600" b="1" dirty="0"/>
              <a:t>имен прилагательных, </a:t>
            </a:r>
            <a:r>
              <a:rPr lang="ru-RU" sz="3600" b="1" dirty="0" smtClean="0"/>
              <a:t>указать </a:t>
            </a:r>
            <a:r>
              <a:rPr lang="ru-RU" sz="3600" b="1" dirty="0"/>
              <a:t>род и число прилагательных.</a:t>
            </a:r>
          </a:p>
        </p:txBody>
      </p:sp>
      <p:pic>
        <p:nvPicPr>
          <p:cNvPr id="3" name="Picture 4" descr="j043687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988840"/>
            <a:ext cx="4392488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259632" y="5877272"/>
            <a:ext cx="62646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(Индивидуальные </a:t>
            </a:r>
            <a:r>
              <a:rPr lang="ru-RU" sz="2800" b="1" dirty="0" err="1"/>
              <a:t>разноуровневые</a:t>
            </a:r>
            <a:r>
              <a:rPr lang="ru-RU" sz="2800" b="1" dirty="0"/>
              <a:t> карточки)</a:t>
            </a:r>
          </a:p>
        </p:txBody>
      </p:sp>
    </p:spTree>
    <p:extLst>
      <p:ext uri="{BB962C8B-B14F-4D97-AF65-F5344CB8AC3E}">
        <p14:creationId xmlns:p14="http://schemas.microsoft.com/office/powerpoint/2010/main" xmlns="" val="24108942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434156" y="6035010"/>
            <a:ext cx="457200" cy="457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Picture 2" descr="C:\Documents and Settings\Admin\Мои документы\Мои рисунки\Организатор клипов (Microsoft)\j0122899.wmf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609627">
            <a:off x="5399838" y="4867155"/>
            <a:ext cx="1633442" cy="218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88201" y="548680"/>
            <a:ext cx="842493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/>
              <a:t>1.Списать </a:t>
            </a:r>
            <a:r>
              <a:rPr lang="ru-RU" sz="3600" b="1" dirty="0"/>
              <a:t>текст, </a:t>
            </a:r>
            <a:r>
              <a:rPr lang="ru-RU" sz="3600" b="1" dirty="0" smtClean="0">
                <a:solidFill>
                  <a:srgbClr val="0070C0"/>
                </a:solidFill>
              </a:rPr>
              <a:t>дописать </a:t>
            </a:r>
            <a:r>
              <a:rPr lang="ru-RU" sz="3600" b="1" dirty="0">
                <a:solidFill>
                  <a:srgbClr val="0070C0"/>
                </a:solidFill>
              </a:rPr>
              <a:t>окончания </a:t>
            </a:r>
            <a:r>
              <a:rPr lang="ru-RU" sz="3600" b="1" dirty="0"/>
              <a:t>прилагательных, </a:t>
            </a:r>
            <a:r>
              <a:rPr lang="ru-RU" sz="3600" b="1" dirty="0" smtClean="0"/>
              <a:t>указать </a:t>
            </a:r>
            <a:r>
              <a:rPr lang="ru-RU" sz="3600" b="1" dirty="0"/>
              <a:t>род и число имен прилагательных. </a:t>
            </a:r>
            <a:endParaRPr lang="ru-RU" sz="3600" b="1" dirty="0" smtClean="0"/>
          </a:p>
          <a:p>
            <a:r>
              <a:rPr lang="ru-RU" sz="3600" b="1" i="1" dirty="0" smtClean="0">
                <a:solidFill>
                  <a:srgbClr val="0070C0"/>
                </a:solidFill>
              </a:rPr>
              <a:t>2.Разобрать </a:t>
            </a:r>
            <a:r>
              <a:rPr lang="ru-RU" sz="3600" b="1" i="1" dirty="0">
                <a:solidFill>
                  <a:srgbClr val="0070C0"/>
                </a:solidFill>
              </a:rPr>
              <a:t>по составу слово </a:t>
            </a:r>
            <a:r>
              <a:rPr lang="ru-RU" sz="3600" b="1" dirty="0" smtClean="0">
                <a:solidFill>
                  <a:srgbClr val="C00000"/>
                </a:solidFill>
              </a:rPr>
              <a:t>листочки</a:t>
            </a:r>
            <a:endParaRPr lang="ru-RU" sz="3600" b="1" dirty="0">
              <a:solidFill>
                <a:srgbClr val="C00000"/>
              </a:solidFill>
            </a:endParaRPr>
          </a:p>
          <a:p>
            <a:r>
              <a:rPr lang="ru-RU" sz="3600" b="1" dirty="0"/>
              <a:t> 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68221" y="2759422"/>
            <a:ext cx="806489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/>
              <a:t>Я люблю </a:t>
            </a:r>
            <a:r>
              <a:rPr lang="ru-RU" sz="3200" i="1" dirty="0"/>
              <a:t>скромн</a:t>
            </a:r>
            <a:r>
              <a:rPr lang="ru-RU" sz="3200" b="1" i="1" dirty="0">
                <a:solidFill>
                  <a:srgbClr val="C00000"/>
                </a:solidFill>
              </a:rPr>
              <a:t>ое</a:t>
            </a:r>
            <a:r>
              <a:rPr lang="ru-RU" sz="3200" i="1" dirty="0"/>
              <a:t> ветвист</a:t>
            </a:r>
            <a:r>
              <a:rPr lang="ru-RU" sz="3200" b="1" i="1" dirty="0">
                <a:solidFill>
                  <a:srgbClr val="C00000"/>
                </a:solidFill>
              </a:rPr>
              <a:t>ое</a:t>
            </a:r>
            <a:r>
              <a:rPr lang="ru-RU" sz="3200" b="1" dirty="0">
                <a:solidFill>
                  <a:srgbClr val="C00000"/>
                </a:solidFill>
              </a:rPr>
              <a:t> </a:t>
            </a:r>
            <a:r>
              <a:rPr lang="ru-RU" sz="3200" dirty="0"/>
              <a:t>дерево </a:t>
            </a:r>
            <a:r>
              <a:rPr lang="ru-RU" sz="3200" b="1" dirty="0"/>
              <a:t>(</a:t>
            </a:r>
            <a:r>
              <a:rPr lang="ru-RU" sz="3200" b="1" dirty="0" err="1"/>
              <a:t>с.р</a:t>
            </a:r>
            <a:r>
              <a:rPr lang="ru-RU" sz="3200" b="1" dirty="0"/>
              <a:t>., </a:t>
            </a:r>
            <a:r>
              <a:rPr lang="ru-RU" sz="3200" b="1" dirty="0" err="1"/>
              <a:t>ед.ч</a:t>
            </a:r>
            <a:r>
              <a:rPr lang="ru-RU" sz="3200" b="1" dirty="0"/>
              <a:t>.) </a:t>
            </a:r>
            <a:r>
              <a:rPr lang="ru-RU" sz="3200" dirty="0"/>
              <a:t>рябину. Люблю её </a:t>
            </a:r>
            <a:r>
              <a:rPr lang="ru-RU" sz="3200" i="1" dirty="0"/>
              <a:t>пёстр</a:t>
            </a:r>
            <a:r>
              <a:rPr lang="ru-RU" sz="3200" b="1" i="1" dirty="0">
                <a:solidFill>
                  <a:srgbClr val="C00000"/>
                </a:solidFill>
              </a:rPr>
              <a:t>ые </a:t>
            </a:r>
            <a:r>
              <a:rPr lang="ru-RU" sz="3200" i="1" dirty="0"/>
              <a:t>зелен</a:t>
            </a:r>
            <a:r>
              <a:rPr lang="ru-RU" sz="3200" b="1" i="1" dirty="0">
                <a:solidFill>
                  <a:srgbClr val="C00000"/>
                </a:solidFill>
              </a:rPr>
              <a:t>ые</a:t>
            </a:r>
            <a:r>
              <a:rPr lang="ru-RU" sz="3200" b="1" dirty="0">
                <a:solidFill>
                  <a:srgbClr val="C00000"/>
                </a:solidFill>
              </a:rPr>
              <a:t> </a:t>
            </a:r>
            <a:r>
              <a:rPr lang="ru-RU" sz="3200" dirty="0"/>
              <a:t>листочки </a:t>
            </a:r>
            <a:r>
              <a:rPr lang="ru-RU" sz="3200" b="1" dirty="0"/>
              <a:t>(мн. ч.). </a:t>
            </a:r>
            <a:r>
              <a:rPr lang="ru-RU" sz="3200" dirty="0" smtClean="0"/>
              <a:t>В </a:t>
            </a:r>
            <a:r>
              <a:rPr lang="ru-RU" sz="3200" dirty="0"/>
              <a:t>этом дереве чувствуется весел</a:t>
            </a:r>
            <a:r>
              <a:rPr lang="ru-RU" sz="3200" b="1" dirty="0">
                <a:solidFill>
                  <a:srgbClr val="C00000"/>
                </a:solidFill>
              </a:rPr>
              <a:t>ое</a:t>
            </a:r>
            <a:r>
              <a:rPr lang="ru-RU" sz="3200" dirty="0"/>
              <a:t>, радостн</a:t>
            </a:r>
            <a:r>
              <a:rPr lang="ru-RU" sz="3200" b="1" dirty="0">
                <a:solidFill>
                  <a:srgbClr val="C00000"/>
                </a:solidFill>
              </a:rPr>
              <a:t>ое</a:t>
            </a:r>
            <a:r>
              <a:rPr lang="ru-RU" sz="3200" dirty="0"/>
              <a:t>, русск</a:t>
            </a:r>
            <a:r>
              <a:rPr lang="ru-RU" sz="3200" b="1" dirty="0">
                <a:solidFill>
                  <a:srgbClr val="C00000"/>
                </a:solidFill>
              </a:rPr>
              <a:t>ое </a:t>
            </a:r>
            <a:r>
              <a:rPr lang="ru-RU" sz="3200" dirty="0"/>
              <a:t>настроение </a:t>
            </a:r>
            <a:r>
              <a:rPr lang="ru-RU" sz="3200" b="1" dirty="0"/>
              <a:t>(</a:t>
            </a:r>
            <a:r>
              <a:rPr lang="ru-RU" sz="3200" b="1" dirty="0" err="1"/>
              <a:t>с.р</a:t>
            </a:r>
            <a:r>
              <a:rPr lang="ru-RU" sz="3200" b="1" dirty="0"/>
              <a:t>., ед. ч.).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71597" y="5801945"/>
            <a:ext cx="292285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/>
              <a:t>Листочки</a:t>
            </a:r>
            <a:endParaRPr lang="ru-RU" sz="5400" dirty="0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971597" y="6597352"/>
            <a:ext cx="246255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971597" y="6381328"/>
            <a:ext cx="0" cy="21602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3422080" y="6425716"/>
            <a:ext cx="0" cy="21602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Дуга 16"/>
          <p:cNvSpPr/>
          <p:nvPr/>
        </p:nvSpPr>
        <p:spPr>
          <a:xfrm rot="17299624">
            <a:off x="863857" y="5858923"/>
            <a:ext cx="1873277" cy="1732706"/>
          </a:xfrm>
          <a:prstGeom prst="arc">
            <a:avLst>
              <a:gd name="adj1" fmla="val 17656840"/>
              <a:gd name="adj2" fmla="val 183968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2917422" y="5806410"/>
            <a:ext cx="457200" cy="304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V="1">
            <a:off x="2537097" y="5806410"/>
            <a:ext cx="380325" cy="304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520873" y="5735577"/>
            <a:ext cx="4032448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672015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84631" y="692696"/>
            <a:ext cx="115448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 smtClean="0">
                <a:solidFill>
                  <a:srgbClr val="C00000"/>
                </a:solidFill>
              </a:rPr>
              <a:t>-</a:t>
            </a:r>
            <a:r>
              <a:rPr lang="ru-RU" sz="6000" dirty="0" err="1" smtClean="0">
                <a:solidFill>
                  <a:srgbClr val="C00000"/>
                </a:solidFill>
              </a:rPr>
              <a:t>ая</a:t>
            </a:r>
            <a:endParaRPr lang="ru-RU" sz="6000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54750" y="1082196"/>
            <a:ext cx="114646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rgbClr val="C00000"/>
                </a:solidFill>
              </a:rPr>
              <a:t>-</a:t>
            </a:r>
            <a:r>
              <a:rPr lang="ru-RU" sz="5400" dirty="0" err="1" smtClean="0">
                <a:solidFill>
                  <a:srgbClr val="C00000"/>
                </a:solidFill>
              </a:rPr>
              <a:t>ий</a:t>
            </a:r>
            <a:endParaRPr lang="ru-RU" sz="5400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6036" y="2005526"/>
            <a:ext cx="123303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rgbClr val="C00000"/>
                </a:solidFill>
              </a:rPr>
              <a:t>-</a:t>
            </a:r>
            <a:r>
              <a:rPr lang="ru-RU" sz="5400" dirty="0" err="1" smtClean="0">
                <a:solidFill>
                  <a:srgbClr val="C00000"/>
                </a:solidFill>
              </a:rPr>
              <a:t>ый</a:t>
            </a:r>
            <a:endParaRPr lang="ru-RU" sz="5400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27984" y="2467191"/>
            <a:ext cx="110639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rgbClr val="C00000"/>
                </a:solidFill>
              </a:rPr>
              <a:t>-</a:t>
            </a:r>
            <a:r>
              <a:rPr lang="ru-RU" sz="5400" dirty="0" err="1" smtClean="0">
                <a:solidFill>
                  <a:srgbClr val="C00000"/>
                </a:solidFill>
              </a:rPr>
              <a:t>ое</a:t>
            </a:r>
            <a:endParaRPr lang="ru-RU" sz="5400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34613" y="3177995"/>
            <a:ext cx="105349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rgbClr val="C00000"/>
                </a:solidFill>
              </a:rPr>
              <a:t>-</a:t>
            </a:r>
            <a:r>
              <a:rPr lang="ru-RU" sz="5400" dirty="0" err="1" smtClean="0">
                <a:solidFill>
                  <a:srgbClr val="C00000"/>
                </a:solidFill>
              </a:rPr>
              <a:t>яя</a:t>
            </a:r>
            <a:endParaRPr lang="ru-RU" sz="5400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39114" y="4607153"/>
            <a:ext cx="10855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rgbClr val="C00000"/>
                </a:solidFill>
              </a:rPr>
              <a:t>-</a:t>
            </a:r>
            <a:r>
              <a:rPr lang="ru-RU" sz="5400" dirty="0">
                <a:solidFill>
                  <a:srgbClr val="C00000"/>
                </a:solidFill>
              </a:rPr>
              <a:t>е</a:t>
            </a:r>
            <a:r>
              <a:rPr lang="ru-RU" sz="5400" dirty="0" smtClean="0">
                <a:solidFill>
                  <a:srgbClr val="C00000"/>
                </a:solidFill>
              </a:rPr>
              <a:t>е</a:t>
            </a:r>
            <a:endParaRPr lang="ru-RU" sz="5400" dirty="0">
              <a:solidFill>
                <a:srgbClr val="C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64088" y="4099322"/>
            <a:ext cx="124104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 smtClean="0">
                <a:solidFill>
                  <a:srgbClr val="C00000"/>
                </a:solidFill>
              </a:rPr>
              <a:t>-ой</a:t>
            </a:r>
            <a:endParaRPr lang="ru-RU" sz="6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236554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1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ердце 1"/>
          <p:cNvSpPr/>
          <p:nvPr/>
        </p:nvSpPr>
        <p:spPr>
          <a:xfrm>
            <a:off x="1763688" y="1628800"/>
            <a:ext cx="5688632" cy="4536504"/>
          </a:xfrm>
          <a:prstGeom prst="hear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 dirty="0"/>
          </a:p>
        </p:txBody>
      </p:sp>
      <p:cxnSp>
        <p:nvCxnSpPr>
          <p:cNvPr id="4" name="Прямая соединительная линия 3"/>
          <p:cNvCxnSpPr>
            <a:stCxn id="2" idx="0"/>
          </p:cNvCxnSpPr>
          <p:nvPr/>
        </p:nvCxnSpPr>
        <p:spPr>
          <a:xfrm flipH="1">
            <a:off x="2771800" y="2762926"/>
            <a:ext cx="1836204" cy="225025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>
            <a:stCxn id="2" idx="0"/>
          </p:cNvCxnSpPr>
          <p:nvPr/>
        </p:nvCxnSpPr>
        <p:spPr>
          <a:xfrm>
            <a:off x="4608004" y="2762926"/>
            <a:ext cx="1783982" cy="1935368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051720" y="2503455"/>
            <a:ext cx="21515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chemeClr val="bg1"/>
                </a:solidFill>
              </a:rPr>
              <a:t>Активно!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30104" y="4313574"/>
            <a:ext cx="336188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</a:rPr>
              <a:t>Старательно!</a:t>
            </a:r>
            <a:endParaRPr lang="ru-RU" sz="44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32040" y="2564904"/>
            <a:ext cx="226927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</a:rPr>
              <a:t>Дружно!</a:t>
            </a:r>
            <a:endParaRPr lang="ru-RU" sz="4400" dirty="0">
              <a:solidFill>
                <a:schemeClr val="bg1"/>
              </a:solidFill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2771800" y="3288432"/>
            <a:ext cx="432049" cy="41034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3716287" y="2298283"/>
            <a:ext cx="432049" cy="41034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3257853" y="2093111"/>
            <a:ext cx="432049" cy="41034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6730161" y="1090191"/>
            <a:ext cx="432049" cy="41034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6457663" y="3477707"/>
            <a:ext cx="432049" cy="410344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6037837" y="1090191"/>
            <a:ext cx="432049" cy="41034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4895946" y="3725108"/>
            <a:ext cx="432049" cy="41034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4391978" y="3334345"/>
            <a:ext cx="432049" cy="41034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7452320" y="1090191"/>
            <a:ext cx="432049" cy="410344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6066678" y="2093111"/>
            <a:ext cx="432049" cy="410344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TextBox 29"/>
          <p:cNvSpPr txBox="1"/>
          <p:nvPr/>
        </p:nvSpPr>
        <p:spPr>
          <a:xfrm>
            <a:off x="1170487" y="551582"/>
            <a:ext cx="644298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Прикрепите один кружок в ту часть </a:t>
            </a:r>
          </a:p>
          <a:p>
            <a:r>
              <a:rPr lang="ru-RU" sz="3200" dirty="0" smtClean="0"/>
              <a:t>сердечка, как вы работали.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xmlns="" val="5961224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1700808"/>
            <a:ext cx="7821372" cy="132343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 за урок!</a:t>
            </a:r>
            <a:endParaRPr lang="ru-RU" sz="8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7169" name="Picture 1" descr="Entertainment-02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94205" y="4077072"/>
            <a:ext cx="2613899" cy="2514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j0214098.wav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6084168" y="529630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211235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936010"/>
            <a:ext cx="691276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CC9900"/>
                </a:solidFill>
              </a:rPr>
              <a:t>Использованы материалы:</a:t>
            </a:r>
            <a:br>
              <a:rPr lang="ru-RU" sz="3200" dirty="0">
                <a:solidFill>
                  <a:srgbClr val="CC9900"/>
                </a:solidFill>
              </a:rPr>
            </a:br>
            <a:r>
              <a:rPr lang="ru-RU" sz="3200" dirty="0">
                <a:solidFill>
                  <a:schemeClr val="accent2">
                    <a:lumMod val="50000"/>
                  </a:schemeClr>
                </a:solidFill>
              </a:rPr>
              <a:t>Русский язык. </a:t>
            </a:r>
            <a:r>
              <a:rPr lang="ru-RU" sz="3200" dirty="0" err="1">
                <a:solidFill>
                  <a:schemeClr val="accent2">
                    <a:lumMod val="50000"/>
                  </a:schemeClr>
                </a:solidFill>
              </a:rPr>
              <a:t>Бунеев</a:t>
            </a:r>
            <a:r>
              <a:rPr lang="ru-RU" sz="3200" dirty="0">
                <a:solidFill>
                  <a:schemeClr val="accent2">
                    <a:lumMod val="50000"/>
                  </a:schemeClr>
                </a:solidFill>
              </a:rPr>
              <a:t> Р.Н., </a:t>
            </a:r>
            <a:r>
              <a:rPr lang="ru-RU" sz="3200" dirty="0" err="1">
                <a:solidFill>
                  <a:schemeClr val="accent2">
                    <a:lumMod val="50000"/>
                  </a:schemeClr>
                </a:solidFill>
              </a:rPr>
              <a:t>Бунеева</a:t>
            </a:r>
            <a:r>
              <a:rPr lang="ru-RU" sz="3200" dirty="0">
                <a:solidFill>
                  <a:schemeClr val="accent2">
                    <a:lumMod val="50000"/>
                  </a:schemeClr>
                </a:solidFill>
              </a:rPr>
              <a:t> Е.В., Пронина О.В.- М.: </a:t>
            </a:r>
            <a:r>
              <a:rPr lang="ru-RU" sz="3200" dirty="0" err="1">
                <a:solidFill>
                  <a:schemeClr val="accent2">
                    <a:lumMod val="50000"/>
                  </a:schemeClr>
                </a:solidFill>
              </a:rPr>
              <a:t>Баласс</a:t>
            </a:r>
            <a:r>
              <a:rPr lang="ru-RU" sz="3200" dirty="0">
                <a:solidFill>
                  <a:schemeClr val="accent2">
                    <a:lumMod val="50000"/>
                  </a:schemeClr>
                </a:solidFill>
              </a:rPr>
              <a:t>, 2009г.</a:t>
            </a:r>
            <a:br>
              <a:rPr lang="ru-RU" sz="32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3200" dirty="0">
                <a:solidFill>
                  <a:schemeClr val="accent2">
                    <a:lumMod val="50000"/>
                  </a:schemeClr>
                </a:solidFill>
              </a:rPr>
              <a:t>Картинки 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hlinkClick r:id="rId2"/>
              </a:rPr>
              <a:t>www.yandex.ru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en-US" sz="32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3200" dirty="0">
                <a:solidFill>
                  <a:srgbClr val="CC9900"/>
                </a:solidFill>
              </a:rPr>
              <a:t/>
            </a:r>
            <a:br>
              <a:rPr lang="ru-RU" sz="3200" dirty="0">
                <a:solidFill>
                  <a:srgbClr val="CC9900"/>
                </a:solidFill>
              </a:rPr>
            </a:br>
            <a:r>
              <a:rPr lang="ru-RU" sz="3200" dirty="0" smtClean="0">
                <a:solidFill>
                  <a:srgbClr val="CC9900"/>
                </a:solidFill>
              </a:rPr>
              <a:t>Автор презентации: </a:t>
            </a:r>
            <a:r>
              <a:rPr lang="ru-RU" sz="3200" dirty="0" err="1" smtClean="0">
                <a:solidFill>
                  <a:schemeClr val="accent2">
                    <a:lumMod val="50000"/>
                  </a:schemeClr>
                </a:solidFill>
              </a:rPr>
              <a:t>Колпикова</a:t>
            </a:r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</a:rPr>
              <a:t> Н.К.</a:t>
            </a:r>
          </a:p>
          <a:p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</a:rPr>
              <a:t>МКОУ «Туринская средняя общеобразовательная школа»,</a:t>
            </a:r>
          </a:p>
          <a:p>
            <a:r>
              <a:rPr lang="ru-RU" sz="3200" dirty="0" err="1" smtClean="0">
                <a:solidFill>
                  <a:schemeClr val="accent2">
                    <a:lumMod val="50000"/>
                  </a:schemeClr>
                </a:solidFill>
              </a:rPr>
              <a:t>п.Тура</a:t>
            </a:r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</a:rPr>
              <a:t>, Красноярского края</a:t>
            </a:r>
            <a:endParaRPr lang="ru-RU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62775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l="2325" t="21466" r="2304" b="2453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467900" y="1916832"/>
            <a:ext cx="504056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 2" pitchFamily="18" charset="2"/>
              <a:buNone/>
            </a:pPr>
            <a:r>
              <a:rPr lang="ru-RU" sz="2800" b="1" i="1" u="sng" dirty="0"/>
              <a:t>Учитель:</a:t>
            </a:r>
          </a:p>
          <a:p>
            <a:pPr>
              <a:buFont typeface="Wingdings 2" pitchFamily="18" charset="2"/>
              <a:buNone/>
            </a:pPr>
            <a:r>
              <a:rPr lang="ru-RU" sz="2800" b="1" dirty="0">
                <a:latin typeface="Arial" charset="0"/>
              </a:rPr>
              <a:t>Говорим всегда красиво,</a:t>
            </a:r>
          </a:p>
          <a:p>
            <a:pPr>
              <a:buFont typeface="Wingdings 2" pitchFamily="18" charset="2"/>
              <a:buNone/>
            </a:pPr>
            <a:r>
              <a:rPr lang="ru-RU" sz="2800" b="1" dirty="0">
                <a:latin typeface="Arial" charset="0"/>
              </a:rPr>
              <a:t>Смело и неторопливо.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576936" y="3442581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3200" b="1" i="1" u="sng" dirty="0"/>
              <a:t>Ученики</a:t>
            </a:r>
            <a:r>
              <a:rPr lang="ru-RU" sz="3200" b="1" dirty="0"/>
              <a:t>:</a:t>
            </a:r>
          </a:p>
          <a:p>
            <a:pPr>
              <a:defRPr/>
            </a:pPr>
            <a:r>
              <a:rPr lang="ru-RU" sz="3200" b="1" dirty="0"/>
              <a:t>Ясно, чётко говорим,</a:t>
            </a:r>
          </a:p>
          <a:p>
            <a:pPr>
              <a:defRPr/>
            </a:pPr>
            <a:r>
              <a:rPr lang="ru-RU" sz="3200" b="1" dirty="0"/>
              <a:t>Думаем и не спешим.</a:t>
            </a:r>
          </a:p>
        </p:txBody>
      </p:sp>
    </p:spTree>
    <p:extLst>
      <p:ext uri="{BB962C8B-B14F-4D97-AF65-F5344CB8AC3E}">
        <p14:creationId xmlns:p14="http://schemas.microsoft.com/office/powerpoint/2010/main" xmlns="" val="84542864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31326" y="476672"/>
            <a:ext cx="699044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4800" b="1" i="1" dirty="0"/>
              <a:t>Минутка чистописания.</a:t>
            </a:r>
            <a:endParaRPr lang="ru-RU" sz="4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95337" y="2276872"/>
            <a:ext cx="695254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i="1" dirty="0" err="1">
                <a:solidFill>
                  <a:srgbClr val="002060"/>
                </a:solidFill>
              </a:rPr>
              <a:t>а</a:t>
            </a:r>
            <a:r>
              <a:rPr lang="ru-RU" sz="4000" b="1" i="1" dirty="0" err="1" smtClean="0">
                <a:solidFill>
                  <a:srgbClr val="002060"/>
                </a:solidFill>
              </a:rPr>
              <a:t>я</a:t>
            </a:r>
            <a:r>
              <a:rPr lang="ru-RU" sz="4000" b="1" i="1" dirty="0" smtClean="0">
                <a:solidFill>
                  <a:srgbClr val="002060"/>
                </a:solidFill>
              </a:rPr>
              <a:t>  </a:t>
            </a:r>
            <a:r>
              <a:rPr lang="ru-RU" sz="4000" b="1" i="1" dirty="0" err="1">
                <a:solidFill>
                  <a:srgbClr val="002060"/>
                </a:solidFill>
              </a:rPr>
              <a:t>яя</a:t>
            </a:r>
            <a:r>
              <a:rPr lang="ru-RU" sz="4000" b="1" i="1" dirty="0">
                <a:solidFill>
                  <a:srgbClr val="002060"/>
                </a:solidFill>
              </a:rPr>
              <a:t> </a:t>
            </a:r>
            <a:r>
              <a:rPr lang="ru-RU" sz="4000" b="1" i="1" dirty="0" smtClean="0">
                <a:solidFill>
                  <a:srgbClr val="002060"/>
                </a:solidFill>
              </a:rPr>
              <a:t> </a:t>
            </a:r>
            <a:r>
              <a:rPr lang="ru-RU" sz="4000" b="1" i="1" dirty="0" err="1" smtClean="0">
                <a:solidFill>
                  <a:srgbClr val="002060"/>
                </a:solidFill>
              </a:rPr>
              <a:t>ий</a:t>
            </a:r>
            <a:r>
              <a:rPr lang="ru-RU" sz="4000" b="1" i="1" dirty="0" smtClean="0">
                <a:solidFill>
                  <a:srgbClr val="002060"/>
                </a:solidFill>
              </a:rPr>
              <a:t>  </a:t>
            </a:r>
            <a:r>
              <a:rPr lang="ru-RU" sz="4000" b="1" i="1" dirty="0" err="1" smtClean="0">
                <a:solidFill>
                  <a:srgbClr val="002060"/>
                </a:solidFill>
              </a:rPr>
              <a:t>ый</a:t>
            </a:r>
            <a:r>
              <a:rPr lang="ru-RU" sz="4000" b="1" i="1" dirty="0" smtClean="0">
                <a:solidFill>
                  <a:srgbClr val="002060"/>
                </a:solidFill>
              </a:rPr>
              <a:t>  ой  </a:t>
            </a:r>
            <a:r>
              <a:rPr lang="ru-RU" sz="4000" b="1" i="1" dirty="0" err="1" smtClean="0">
                <a:solidFill>
                  <a:srgbClr val="002060"/>
                </a:solidFill>
              </a:rPr>
              <a:t>ое</a:t>
            </a:r>
            <a:r>
              <a:rPr lang="ru-RU" sz="4000" b="1" i="1" dirty="0" smtClean="0">
                <a:solidFill>
                  <a:srgbClr val="002060"/>
                </a:solidFill>
              </a:rPr>
              <a:t>  ее  </a:t>
            </a:r>
            <a:r>
              <a:rPr lang="ru-RU" sz="4000" b="1" i="1" dirty="0" err="1" smtClean="0">
                <a:solidFill>
                  <a:srgbClr val="002060"/>
                </a:solidFill>
              </a:rPr>
              <a:t>ые</a:t>
            </a:r>
            <a:r>
              <a:rPr lang="ru-RU" sz="4000" b="1" i="1" dirty="0" smtClean="0">
                <a:solidFill>
                  <a:srgbClr val="002060"/>
                </a:solidFill>
              </a:rPr>
              <a:t>  </a:t>
            </a:r>
            <a:r>
              <a:rPr lang="ru-RU" sz="4000" b="1" i="1" dirty="0" err="1" smtClean="0">
                <a:solidFill>
                  <a:srgbClr val="002060"/>
                </a:solidFill>
              </a:rPr>
              <a:t>ие</a:t>
            </a:r>
            <a:endParaRPr lang="ru-RU" sz="4000" b="1" i="1" dirty="0">
              <a:solidFill>
                <a:srgbClr val="002060"/>
              </a:solidFill>
            </a:endParaRPr>
          </a:p>
        </p:txBody>
      </p:sp>
      <p:pic>
        <p:nvPicPr>
          <p:cNvPr id="4" name="Picture 9" descr="j043577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323418"/>
            <a:ext cx="1624976" cy="3534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20369804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 l="2325" t="21466" r="2267" b="24442"/>
          <a:stretch>
            <a:fillRect/>
          </a:stretch>
        </p:blipFill>
        <p:spPr bwMode="auto">
          <a:xfrm>
            <a:off x="0" y="-19050"/>
            <a:ext cx="914400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5307013" y="2863850"/>
            <a:ext cx="2551112" cy="9239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5400" b="1" dirty="0">
                <a:solidFill>
                  <a:srgbClr val="99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работа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2005522"/>
            <a:ext cx="394050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6000" b="1" dirty="0">
                <a:solidFill>
                  <a:srgbClr val="99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Словарная </a:t>
            </a:r>
          </a:p>
        </p:txBody>
      </p:sp>
    </p:spTree>
    <p:extLst>
      <p:ext uri="{BB962C8B-B14F-4D97-AF65-F5344CB8AC3E}">
        <p14:creationId xmlns:p14="http://schemas.microsoft.com/office/powerpoint/2010/main" xmlns="" val="29515410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1006" y="548680"/>
            <a:ext cx="874846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i="1" dirty="0" smtClean="0"/>
              <a:t>Оранжевые              исследователь</a:t>
            </a:r>
          </a:p>
          <a:p>
            <a:r>
              <a:rPr lang="ru-RU" sz="4000" i="1" dirty="0" smtClean="0"/>
              <a:t>Юный                         </a:t>
            </a:r>
            <a:r>
              <a:rPr lang="ru-RU" sz="4000" i="1" dirty="0"/>
              <a:t>апельсины</a:t>
            </a:r>
          </a:p>
          <a:p>
            <a:r>
              <a:rPr lang="ru-RU" sz="4000" i="1" dirty="0"/>
              <a:t>Яблочный                 </a:t>
            </a:r>
            <a:r>
              <a:rPr lang="ru-RU" sz="4000" i="1" dirty="0" smtClean="0"/>
              <a:t>погода</a:t>
            </a:r>
            <a:endParaRPr lang="ru-RU" sz="4000" i="1" dirty="0"/>
          </a:p>
          <a:p>
            <a:r>
              <a:rPr lang="ru-RU" sz="4000" i="1" dirty="0"/>
              <a:t>Облачная                 </a:t>
            </a:r>
            <a:r>
              <a:rPr lang="ru-RU" sz="4000" i="1" dirty="0" smtClean="0"/>
              <a:t>аромат</a:t>
            </a:r>
            <a:endParaRPr lang="ru-RU" sz="4000" i="1" dirty="0"/>
          </a:p>
        </p:txBody>
      </p:sp>
      <p:sp>
        <p:nvSpPr>
          <p:cNvPr id="3" name="TextBox 2"/>
          <p:cNvSpPr txBox="1"/>
          <p:nvPr/>
        </p:nvSpPr>
        <p:spPr>
          <a:xfrm>
            <a:off x="401006" y="2966026"/>
            <a:ext cx="785965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i="1" dirty="0" smtClean="0">
                <a:solidFill>
                  <a:srgbClr val="0070C0"/>
                </a:solidFill>
              </a:rPr>
              <a:t>Оранжевые апельсины (мн. ч.)</a:t>
            </a:r>
            <a:endParaRPr lang="ru-RU" sz="4400" b="1" i="1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6396" y="3839260"/>
            <a:ext cx="880760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i="1" dirty="0" smtClean="0">
                <a:solidFill>
                  <a:srgbClr val="0070C0"/>
                </a:solidFill>
              </a:rPr>
              <a:t>Юный исследователь (м. р., ед. ч.)</a:t>
            </a:r>
            <a:endParaRPr lang="ru-RU" sz="4400" b="1" i="1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2394" y="4691765"/>
            <a:ext cx="802424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i="1" dirty="0" smtClean="0">
                <a:solidFill>
                  <a:srgbClr val="0070C0"/>
                </a:solidFill>
              </a:rPr>
              <a:t>Яблочный аромат (м. р., ед. ч.)</a:t>
            </a:r>
            <a:endParaRPr lang="ru-RU" sz="4400" b="1" i="1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9503" y="5495496"/>
            <a:ext cx="742632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i="1" dirty="0" smtClean="0">
                <a:solidFill>
                  <a:srgbClr val="0070C0"/>
                </a:solidFill>
              </a:rPr>
              <a:t>Облачная погода (</a:t>
            </a:r>
            <a:r>
              <a:rPr lang="ru-RU" sz="4400" b="1" i="1" dirty="0" err="1" smtClean="0">
                <a:solidFill>
                  <a:srgbClr val="0070C0"/>
                </a:solidFill>
              </a:rPr>
              <a:t>ж.р</a:t>
            </a:r>
            <a:r>
              <a:rPr lang="ru-RU" sz="4400" b="1" i="1" dirty="0" smtClean="0">
                <a:solidFill>
                  <a:srgbClr val="0070C0"/>
                </a:solidFill>
              </a:rPr>
              <a:t>., </a:t>
            </a:r>
            <a:r>
              <a:rPr lang="ru-RU" sz="4400" b="1" i="1" dirty="0" err="1" smtClean="0">
                <a:solidFill>
                  <a:srgbClr val="0070C0"/>
                </a:solidFill>
              </a:rPr>
              <a:t>ед</a:t>
            </a:r>
            <a:r>
              <a:rPr lang="ru-RU" sz="4400" b="1" i="1" dirty="0" smtClean="0">
                <a:solidFill>
                  <a:srgbClr val="0070C0"/>
                </a:solidFill>
              </a:rPr>
              <a:t> ч.)</a:t>
            </a:r>
            <a:endParaRPr lang="ru-RU" sz="4400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131261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l="2325" t="21466" r="2304" b="2453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539552" y="2060848"/>
            <a:ext cx="617443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r>
              <a:rPr lang="ru-RU" sz="4000" b="1" dirty="0"/>
              <a:t>Очень занимательное</a:t>
            </a:r>
          </a:p>
          <a:p>
            <a:r>
              <a:rPr lang="ru-RU" sz="4000" b="1" dirty="0"/>
              <a:t> </a:t>
            </a:r>
            <a:r>
              <a:rPr lang="ru-RU" sz="4000" b="1" dirty="0">
                <a:solidFill>
                  <a:srgbClr val="C00000"/>
                </a:solidFill>
              </a:rPr>
              <a:t>Имя прилагательное</a:t>
            </a:r>
          </a:p>
          <a:p>
            <a:r>
              <a:rPr lang="ru-RU" sz="4000" b="1" dirty="0"/>
              <a:t> Трудно будет без него,</a:t>
            </a:r>
          </a:p>
          <a:p>
            <a:r>
              <a:rPr lang="ru-RU" sz="4000" b="1" dirty="0"/>
              <a:t> Если пропадет оно.</a:t>
            </a:r>
          </a:p>
        </p:txBody>
      </p:sp>
      <p:pic>
        <p:nvPicPr>
          <p:cNvPr id="4" name="Picture 5" descr="antn02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CFEFC"/>
              </a:clrFrom>
              <a:clrTo>
                <a:srgbClr val="FCFEFC">
                  <a:alpha val="0"/>
                </a:srgbClr>
              </a:clrTo>
            </a:clrChange>
          </a:blip>
          <a:srcRect l="9332" r="7672" b="17064"/>
          <a:stretch>
            <a:fillRect/>
          </a:stretch>
        </p:blipFill>
        <p:spPr bwMode="auto">
          <a:xfrm>
            <a:off x="6372200" y="2996952"/>
            <a:ext cx="2071688" cy="225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1194819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624" y="523999"/>
            <a:ext cx="636905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i="1" dirty="0" smtClean="0"/>
              <a:t>Ключевые слова к теме:</a:t>
            </a:r>
            <a:endParaRPr lang="ru-RU" sz="4400" b="1" i="1" dirty="0"/>
          </a:p>
        </p:txBody>
      </p:sp>
      <p:sp>
        <p:nvSpPr>
          <p:cNvPr id="3" name="TextBox 2"/>
          <p:cNvSpPr txBox="1"/>
          <p:nvPr/>
        </p:nvSpPr>
        <p:spPr>
          <a:xfrm>
            <a:off x="899592" y="1412776"/>
            <a:ext cx="572195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i="1" smtClean="0">
                <a:solidFill>
                  <a:srgbClr val="0070C0"/>
                </a:solidFill>
              </a:rPr>
              <a:t>Имя </a:t>
            </a:r>
            <a:r>
              <a:rPr lang="ru-RU" sz="4400" b="1" i="1" dirty="0" smtClean="0">
                <a:solidFill>
                  <a:srgbClr val="0070C0"/>
                </a:solidFill>
              </a:rPr>
              <a:t>прилагательное;</a:t>
            </a:r>
            <a:endParaRPr lang="ru-RU" sz="4400" b="1" i="1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79391" y="2182217"/>
            <a:ext cx="296504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i="1" dirty="0">
                <a:solidFill>
                  <a:srgbClr val="0070C0"/>
                </a:solidFill>
              </a:rPr>
              <a:t>о</a:t>
            </a:r>
            <a:r>
              <a:rPr lang="ru-RU" sz="4400" b="1" i="1" dirty="0" smtClean="0">
                <a:solidFill>
                  <a:srgbClr val="0070C0"/>
                </a:solidFill>
              </a:rPr>
              <a:t>кончание;</a:t>
            </a:r>
            <a:endParaRPr lang="ru-RU" sz="4400" b="1" i="1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7781" y="2968940"/>
            <a:ext cx="547585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i="1" dirty="0">
                <a:solidFill>
                  <a:srgbClr val="0070C0"/>
                </a:solidFill>
              </a:rPr>
              <a:t>б</a:t>
            </a:r>
            <a:r>
              <a:rPr lang="ru-RU" sz="4400" b="1" i="1" dirty="0" smtClean="0">
                <a:solidFill>
                  <a:srgbClr val="0070C0"/>
                </a:solidFill>
              </a:rPr>
              <a:t>езударные гласные.</a:t>
            </a:r>
            <a:endParaRPr lang="ru-RU" sz="4400" b="1" i="1" dirty="0">
              <a:solidFill>
                <a:srgbClr val="0070C0"/>
              </a:solidFill>
            </a:endParaRPr>
          </a:p>
        </p:txBody>
      </p:sp>
      <p:pic>
        <p:nvPicPr>
          <p:cNvPr id="6" name="Picture 5" descr="antn027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CFEFC"/>
              </a:clrFrom>
              <a:clrTo>
                <a:srgbClr val="FCFEFC">
                  <a:alpha val="0"/>
                </a:srgbClr>
              </a:clrTo>
            </a:clrChange>
          </a:blip>
          <a:srcRect l="9332" r="7672" b="17064"/>
          <a:stretch>
            <a:fillRect/>
          </a:stretch>
        </p:blipFill>
        <p:spPr bwMode="auto">
          <a:xfrm>
            <a:off x="477694" y="4365104"/>
            <a:ext cx="1906588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0102813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http://modno-nemodno.ru/wp-content/uploads/2011/11/berez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025" y="1228956"/>
            <a:ext cx="8892480" cy="5580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718048" y="4031000"/>
            <a:ext cx="6174432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>
                <a:solidFill>
                  <a:srgbClr val="FFC000"/>
                </a:solidFill>
              </a:rPr>
              <a:t>Мы его не замечаем,</a:t>
            </a:r>
          </a:p>
          <a:p>
            <a:r>
              <a:rPr lang="ru-RU" sz="4400" dirty="0">
                <a:solidFill>
                  <a:srgbClr val="FFC000"/>
                </a:solidFill>
              </a:rPr>
              <a:t>Мы о нем не говорим,</a:t>
            </a:r>
          </a:p>
          <a:p>
            <a:r>
              <a:rPr lang="ru-RU" sz="4400" dirty="0">
                <a:solidFill>
                  <a:srgbClr val="FFC000"/>
                </a:solidFill>
              </a:rPr>
              <a:t>Просто мы </a:t>
            </a:r>
            <a:r>
              <a:rPr lang="ru-RU" sz="4400" dirty="0" smtClean="0">
                <a:solidFill>
                  <a:srgbClr val="FFC000"/>
                </a:solidFill>
              </a:rPr>
              <a:t>его </a:t>
            </a:r>
            <a:r>
              <a:rPr lang="ru-RU" sz="4400" dirty="0">
                <a:solidFill>
                  <a:srgbClr val="FFC000"/>
                </a:solidFill>
              </a:rPr>
              <a:t>вдыхаем,</a:t>
            </a:r>
          </a:p>
          <a:p>
            <a:r>
              <a:rPr lang="ru-RU" sz="4400" dirty="0">
                <a:solidFill>
                  <a:srgbClr val="FFC000"/>
                </a:solidFill>
              </a:rPr>
              <a:t>Он ведь нам </a:t>
            </a:r>
            <a:r>
              <a:rPr lang="ru-RU" sz="4400" dirty="0" smtClean="0">
                <a:solidFill>
                  <a:srgbClr val="FFC000"/>
                </a:solidFill>
              </a:rPr>
              <a:t>необходим</a:t>
            </a:r>
            <a:r>
              <a:rPr lang="ru-RU" sz="4400" dirty="0">
                <a:solidFill>
                  <a:srgbClr val="FFC000"/>
                </a:solidFill>
              </a:rPr>
              <a:t>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763688" y="476672"/>
            <a:ext cx="498585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i="1" dirty="0">
                <a:solidFill>
                  <a:srgbClr val="0070C0"/>
                </a:solidFill>
              </a:rPr>
              <a:t>Физкультминутка</a:t>
            </a:r>
            <a:endParaRPr lang="ru-RU" sz="4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234896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резентация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Презентация4</Template>
  <TotalTime>528</TotalTime>
  <Words>478</Words>
  <Application>Microsoft Office PowerPoint</Application>
  <PresentationFormat>Экран (4:3)</PresentationFormat>
  <Paragraphs>124</Paragraphs>
  <Slides>29</Slides>
  <Notes>1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Презентация4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Нина</dc:creator>
  <cp:lastModifiedBy>JukKI</cp:lastModifiedBy>
  <cp:revision>40</cp:revision>
  <dcterms:created xsi:type="dcterms:W3CDTF">2013-03-10T09:22:05Z</dcterms:created>
  <dcterms:modified xsi:type="dcterms:W3CDTF">2013-07-02T02:15:25Z</dcterms:modified>
</cp:coreProperties>
</file>